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5" r:id="rId3"/>
    <p:sldId id="260" r:id="rId4"/>
    <p:sldId id="278" r:id="rId5"/>
    <p:sldId id="271" r:id="rId6"/>
    <p:sldId id="273" r:id="rId7"/>
    <p:sldId id="276" r:id="rId8"/>
    <p:sldId id="281" r:id="rId9"/>
    <p:sldId id="284" r:id="rId10"/>
    <p:sldId id="262" r:id="rId11"/>
    <p:sldId id="272" r:id="rId12"/>
    <p:sldId id="263" r:id="rId13"/>
    <p:sldId id="264" r:id="rId14"/>
    <p:sldId id="265" r:id="rId15"/>
    <p:sldId id="266" r:id="rId16"/>
    <p:sldId id="283" r:id="rId17"/>
    <p:sldId id="267" r:id="rId18"/>
    <p:sldId id="268" r:id="rId19"/>
    <p:sldId id="282" r:id="rId20"/>
    <p:sldId id="274" r:id="rId21"/>
    <p:sldId id="279" r:id="rId22"/>
    <p:sldId id="280" r:id="rId23"/>
    <p:sldId id="277" r:id="rId24"/>
    <p:sldId id="257" r:id="rId25"/>
    <p:sldId id="258" r:id="rId26"/>
    <p:sldId id="25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06" autoAdjust="0"/>
  </p:normalViewPr>
  <p:slideViewPr>
    <p:cSldViewPr snapToGrid="0" snapToObject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E97C1-E51C-1243-B90E-00601AFB8BEC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3EB6C-0397-7943-B51F-F6E50997B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39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9pPr>
          </a:lstStyle>
          <a:p>
            <a:pPr eaLnBrk="1" hangingPunct="1"/>
            <a:fld id="{53D1F148-6F48-9240-BA8E-78135917CA9C}" type="slidenum">
              <a:rPr lang="en-US">
                <a:latin typeface="Arial" charset="0"/>
              </a:rPr>
              <a:pPr eaLnBrk="1" hangingPunct="1"/>
              <a:t>20</a:t>
            </a:fld>
            <a:endParaRPr lang="en-US">
              <a:latin typeface="Arial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6638" cy="3425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>
            <a:lvl1pPr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9pPr>
          </a:lstStyle>
          <a:p>
            <a:pPr eaLnBrk="1" hangingPunct="1"/>
            <a:fld id="{46563ABC-032C-3F45-85CD-5C4A4DE31B3F}" type="slidenum">
              <a:rPr lang="en-GB">
                <a:latin typeface="Arial" charset="0"/>
              </a:rPr>
              <a:pPr eaLnBrk="1" hangingPunct="1"/>
              <a:t>23</a:t>
            </a:fld>
            <a:endParaRPr lang="en-GB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r" eaLnBrk="1" hangingPunct="1"/>
            <a:fld id="{7AB4E9CE-31C7-400B-834B-AB81E7B1AF1B}" type="slidenum">
              <a:rPr lang="en-US" sz="1200">
                <a:solidFill>
                  <a:prstClr val="black"/>
                </a:solidFill>
                <a:latin typeface="Arial" charset="0"/>
                <a:cs typeface="+mn-cs"/>
              </a:rPr>
              <a:pPr algn="r" eaLnBrk="1" hangingPunct="1"/>
              <a:t>12</a:t>
            </a:fld>
            <a:endParaRPr lang="en-US" sz="120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6575"/>
            <a:ext cx="503237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42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42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42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42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54AC4A1-DFA1-4B74-8E21-E6354135581D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r" eaLnBrk="1" hangingPunct="1"/>
            <a:fld id="{BE141F2E-437D-4D78-A6E8-8002330DCE93}" type="slidenum">
              <a:rPr lang="en-US" sz="1200">
                <a:solidFill>
                  <a:prstClr val="black"/>
                </a:solidFill>
                <a:latin typeface="Arial" charset="0"/>
                <a:cs typeface="+mn-cs"/>
              </a:rPr>
              <a:pPr algn="r" eaLnBrk="1" hangingPunct="1"/>
              <a:t>14</a:t>
            </a:fld>
            <a:endParaRPr lang="en-US" sz="120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r" eaLnBrk="1" hangingPunct="1"/>
            <a:fld id="{AB037F79-027A-4E92-ABB5-ED9FB595E170}" type="slidenum">
              <a:rPr lang="en-US" sz="1200">
                <a:solidFill>
                  <a:prstClr val="black"/>
                </a:solidFill>
                <a:latin typeface="Arial" charset="0"/>
                <a:cs typeface="+mn-cs"/>
              </a:rPr>
              <a:pPr algn="r" eaLnBrk="1" hangingPunct="1"/>
              <a:t>15</a:t>
            </a:fld>
            <a:endParaRPr lang="en-US" sz="120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82F476-6BC6-4936-9753-D9D7B251F263}" type="slidenum">
              <a:rPr lang="en-GB" sz="1200" smtClean="0"/>
              <a:pPr eaLnBrk="1" hangingPunct="1"/>
              <a:t>16</a:t>
            </a:fld>
            <a:endParaRPr lang="en-GB" sz="120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60" tIns="45130" rIns="90260" bIns="45130" anchor="b"/>
          <a:lstStyle>
            <a:lvl1pPr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r" eaLnBrk="1" hangingPunct="1"/>
            <a:fld id="{70792077-8CD4-49C0-A21D-A5D52BE7FC83}" type="slidenum">
              <a:rPr lang="en-US" sz="1100">
                <a:latin typeface="Arial" pitchFamily="34" charset="0"/>
              </a:rPr>
              <a:pPr algn="r" eaLnBrk="1" hangingPunct="1"/>
              <a:t>17</a:t>
            </a:fld>
            <a:endParaRPr lang="en-US" sz="1100">
              <a:latin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6575"/>
            <a:ext cx="5032375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60" tIns="45130" rIns="90260" bIns="45130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fld id="{B83A1ECA-E242-4CA2-A4C9-ED06FFF748D5}" type="slidenum">
              <a:rPr lang="en-GB">
                <a:solidFill>
                  <a:prstClr val="black"/>
                </a:solidFill>
                <a:latin typeface="Arial" charset="0"/>
              </a:rPr>
              <a:pPr eaLnBrk="1" hangingPunct="1"/>
              <a:t>18</a:t>
            </a:fld>
            <a:endParaRPr lang="en-GB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defTabSz="942975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r" eaLnBrk="1" hangingPunct="1"/>
            <a:fld id="{C0236091-51C3-46F1-AEDA-4EA75345C8B6}" type="slidenum">
              <a:rPr lang="en-US" sz="1200">
                <a:latin typeface="Arial" pitchFamily="34" charset="0"/>
              </a:rPr>
              <a:pPr algn="r" eaLnBrk="1" hangingPunct="1"/>
              <a:t>19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35" tIns="49868" rIns="99735" bIns="49868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7753-FEA2-4E4B-9F59-FAD4E825CF8C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BD87-F68D-A64D-B7E8-9C981204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7753-FEA2-4E4B-9F59-FAD4E825CF8C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BD87-F68D-A64D-B7E8-9C981204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9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7753-FEA2-4E4B-9F59-FAD4E825CF8C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BD87-F68D-A64D-B7E8-9C981204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1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D7C8D-64A0-4590-AD37-319164EF9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5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7753-FEA2-4E4B-9F59-FAD4E825CF8C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BD87-F68D-A64D-B7E8-9C981204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7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7753-FEA2-4E4B-9F59-FAD4E825CF8C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BD87-F68D-A64D-B7E8-9C981204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8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7753-FEA2-4E4B-9F59-FAD4E825CF8C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BD87-F68D-A64D-B7E8-9C981204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0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7753-FEA2-4E4B-9F59-FAD4E825CF8C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BD87-F68D-A64D-B7E8-9C981204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5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7753-FEA2-4E4B-9F59-FAD4E825CF8C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BD87-F68D-A64D-B7E8-9C981204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7753-FEA2-4E4B-9F59-FAD4E825CF8C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BD87-F68D-A64D-B7E8-9C981204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7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7753-FEA2-4E4B-9F59-FAD4E825CF8C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BD87-F68D-A64D-B7E8-9C981204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4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7753-FEA2-4E4B-9F59-FAD4E825CF8C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9BD87-F68D-A64D-B7E8-9C981204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7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C7753-FEA2-4E4B-9F59-FAD4E825CF8C}" type="datetimeFigureOut">
              <a:rPr lang="en-US" smtClean="0"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9BD87-F68D-A64D-B7E8-9C981204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7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1874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 for Psychosis Workshop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41907"/>
            <a:ext cx="7772400" cy="329957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Eric Morris      Ross White 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Neil Thomas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 Gordon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Mitchell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Joe Oliver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July 2013, ACBS World Conference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Sydney, Australia 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1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25204" y="304800"/>
            <a:ext cx="7212013" cy="1143000"/>
          </a:xfrm>
        </p:spPr>
        <p:txBody>
          <a:bodyPr>
            <a:normAutofit/>
          </a:bodyPr>
          <a:lstStyle/>
          <a:p>
            <a:pPr defTabSz="827088">
              <a:defRPr/>
            </a:pPr>
            <a:r>
              <a:rPr lang="en-GB" sz="4000" b="1" dirty="0" smtClean="0">
                <a:solidFill>
                  <a:schemeClr val="accent3">
                    <a:lumMod val="50000"/>
                  </a:schemeClr>
                </a:solidFill>
              </a:rPr>
              <a:t>Continuum Model of Psychosis</a:t>
            </a:r>
            <a:endParaRPr lang="en-GB" sz="41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60363" y="1341438"/>
            <a:ext cx="8553450" cy="5002212"/>
          </a:xfrm>
        </p:spPr>
        <p:txBody>
          <a:bodyPr>
            <a:normAutofit/>
          </a:bodyPr>
          <a:lstStyle/>
          <a:p>
            <a:pPr defTabSz="827088" eaLnBrk="1" hangingPunct="1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Pct val="80000"/>
            </a:pPr>
            <a:endParaRPr lang="en-GB" sz="2800" dirty="0" smtClean="0"/>
          </a:p>
          <a:p>
            <a:r>
              <a:rPr lang="en-GB" sz="2800" dirty="0" smtClean="0"/>
              <a:t>Delusions and hallucinations may be considered on a continuum with “normal” psychological phenomena (Johns &amp; van Os, 2001)</a:t>
            </a:r>
          </a:p>
          <a:p>
            <a:endParaRPr lang="en-GB" sz="2800" dirty="0" smtClean="0"/>
          </a:p>
          <a:p>
            <a:r>
              <a:rPr lang="en-GB" sz="2800" dirty="0" smtClean="0"/>
              <a:t>Delusional beliefs result from attempts to make sense of anomalous experiences (Maher, 1988)</a:t>
            </a:r>
          </a:p>
          <a:p>
            <a:endParaRPr lang="en-GB" sz="2800" dirty="0" smtClean="0"/>
          </a:p>
          <a:p>
            <a:r>
              <a:rPr lang="en-GB" sz="2800" dirty="0" smtClean="0"/>
              <a:t>People can experience unusual ideas and hallucinations in sensory/ sleep deprivation, stress, isolation etc</a:t>
            </a:r>
          </a:p>
        </p:txBody>
      </p:sp>
    </p:spTree>
    <p:extLst>
      <p:ext uri="{BB962C8B-B14F-4D97-AF65-F5344CB8AC3E}">
        <p14:creationId xmlns:p14="http://schemas.microsoft.com/office/powerpoint/2010/main" val="39878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685800" y="831953"/>
            <a:ext cx="7772400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Exercise: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 Hearing comments </a:t>
            </a:r>
            <a:b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while noticing your values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752993"/>
            <a:ext cx="5080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124200"/>
            <a:ext cx="7772400" cy="1736725"/>
          </a:xfrm>
        </p:spPr>
        <p:txBody>
          <a:bodyPr anchor="b" anchorCtr="1">
            <a:normAutofit fontScale="90000"/>
          </a:bodyPr>
          <a:lstStyle/>
          <a:p>
            <a:pPr eaLnBrk="1" hangingPunct="1"/>
            <a:r>
              <a:rPr lang="en-GB" sz="5400" dirty="0" smtClean="0"/>
              <a:t>Part of the rationale: what people do with unusual experiences</a:t>
            </a:r>
          </a:p>
        </p:txBody>
      </p:sp>
    </p:spTree>
    <p:extLst>
      <p:ext uri="{BB962C8B-B14F-4D97-AF65-F5344CB8AC3E}">
        <p14:creationId xmlns:p14="http://schemas.microsoft.com/office/powerpoint/2010/main" val="39815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28600"/>
            <a:ext cx="8785225" cy="1143000"/>
          </a:xfrm>
        </p:spPr>
        <p:txBody>
          <a:bodyPr anchorCtr="1"/>
          <a:lstStyle/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Why ACT for Psychosis?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369693"/>
            <a:ext cx="8382000" cy="5256213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Symptoms lend themselves to ACT approach:</a:t>
            </a:r>
          </a:p>
          <a:p>
            <a:pPr algn="l" eaLnBrk="1" hangingPunct="1">
              <a:buFontTx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Anomalous experiences – primary experiences that are not easily changed </a:t>
            </a:r>
          </a:p>
          <a:p>
            <a:pPr algn="l" eaLnBrk="1" hangingPunct="1">
              <a:buFontTx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Unusual nature of experience either:</a:t>
            </a:r>
          </a:p>
          <a:p>
            <a:pPr marL="742950" lvl="1" indent="-285750" algn="l" eaLnBrk="1" hangingPunct="1">
              <a:buFontTx/>
              <a:buChar char="–"/>
            </a:pPr>
            <a:r>
              <a:rPr lang="en-GB" sz="2400" dirty="0" smtClean="0">
                <a:solidFill>
                  <a:schemeClr val="tx1"/>
                </a:solidFill>
              </a:rPr>
              <a:t>Encourage focus (search for meaning, understanding, personally salient)</a:t>
            </a:r>
          </a:p>
          <a:p>
            <a:pPr marL="742950" lvl="1" indent="-285750" algn="l" eaLnBrk="1" hangingPunct="1">
              <a:buFontTx/>
              <a:buChar char="–"/>
            </a:pPr>
            <a:r>
              <a:rPr lang="en-GB" sz="2400" dirty="0" smtClean="0">
                <a:solidFill>
                  <a:schemeClr val="tx1"/>
                </a:solidFill>
              </a:rPr>
              <a:t>Leads to suppression / avoidance (scary, unwanted, </a:t>
            </a:r>
            <a:r>
              <a:rPr lang="en-US" sz="2400" dirty="0" smtClean="0">
                <a:solidFill>
                  <a:schemeClr val="tx1"/>
                </a:solidFill>
                <a:cs typeface="Times New Roman" pitchFamily="18" charset="0"/>
              </a:rPr>
              <a:t>socially inappropriate</a:t>
            </a:r>
            <a:r>
              <a:rPr lang="en-GB" sz="2400" dirty="0" smtClean="0">
                <a:solidFill>
                  <a:schemeClr val="tx1"/>
                </a:solidFill>
              </a:rPr>
              <a:t>)</a:t>
            </a:r>
          </a:p>
          <a:p>
            <a:pPr algn="l" eaLnBrk="1" hangingPunct="1">
              <a:buFontTx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Thinking style (jumping to conclusions, inflexibility) </a:t>
            </a:r>
          </a:p>
          <a:p>
            <a:pPr algn="l" eaLnBrk="1" hangingPunct="1">
              <a:buFontTx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Negative symptoms</a:t>
            </a:r>
          </a:p>
        </p:txBody>
      </p:sp>
    </p:spTree>
    <p:extLst>
      <p:ext uri="{BB962C8B-B14F-4D97-AF65-F5344CB8AC3E}">
        <p14:creationId xmlns:p14="http://schemas.microsoft.com/office/powerpoint/2010/main" val="21526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0"/>
            <a:ext cx="8655050" cy="1143000"/>
          </a:xfrm>
        </p:spPr>
        <p:txBody>
          <a:bodyPr anchorCtr="1">
            <a:noAutofit/>
          </a:bodyPr>
          <a:lstStyle/>
          <a:p>
            <a:pPr eaLnBrk="1" hangingPunct="1">
              <a:defRPr/>
            </a:pPr>
            <a:r>
              <a:rPr lang="en-GB" sz="4000" b="1" dirty="0" smtClean="0">
                <a:solidFill>
                  <a:srgbClr val="008000"/>
                </a:solidFill>
              </a:rPr>
              <a:t>Experiential avoidance, fusion  </a:t>
            </a:r>
            <a:br>
              <a:rPr lang="en-GB" sz="4000" b="1" dirty="0" smtClean="0">
                <a:solidFill>
                  <a:srgbClr val="008000"/>
                </a:solidFill>
              </a:rPr>
            </a:br>
            <a:r>
              <a:rPr lang="en-GB" sz="4000" b="1" dirty="0" smtClean="0">
                <a:solidFill>
                  <a:srgbClr val="008000"/>
                </a:solidFill>
              </a:rPr>
              <a:t>and psychosis</a:t>
            </a:r>
            <a:r>
              <a:rPr lang="en-GB" sz="3600" b="1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773238"/>
            <a:ext cx="8382000" cy="4824412"/>
          </a:xfrm>
        </p:spPr>
        <p:txBody>
          <a:bodyPr>
            <a:normAutofit fontScale="92500"/>
          </a:bodyPr>
          <a:lstStyle/>
          <a:p>
            <a:pPr algn="l" eaLnBrk="1" hangingPunct="1">
              <a:lnSpc>
                <a:spcPct val="90000"/>
              </a:lnSpc>
              <a:spcBef>
                <a:spcPct val="55000"/>
              </a:spcBef>
            </a:pPr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People who cope poorly with voices 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use more distraction and thought-suppression strategies (</a:t>
            </a:r>
            <a:r>
              <a:rPr lang="en-US" sz="2800" dirty="0" err="1" smtClean="0">
                <a:solidFill>
                  <a:schemeClr val="tx1"/>
                </a:solidFill>
                <a:cs typeface="Times New Roman" pitchFamily="18" charset="0"/>
              </a:rPr>
              <a:t>Romme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 and Escher, 1993). </a:t>
            </a:r>
          </a:p>
          <a:p>
            <a:pPr algn="l" eaLnBrk="1" hangingPunct="1">
              <a:lnSpc>
                <a:spcPct val="90000"/>
              </a:lnSpc>
              <a:spcBef>
                <a:spcPct val="55000"/>
              </a:spcBef>
            </a:pP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Acceptance &amp; mindfulness in voice hearers associated with less distress, voices appraised as less powerful (Morris et al., submitted); accepting voices associated with less compliance with harmful commands (</a:t>
            </a:r>
            <a:r>
              <a:rPr lang="en-US" sz="2800" dirty="0" err="1" smtClean="0">
                <a:solidFill>
                  <a:schemeClr val="tx1"/>
                </a:solidFill>
                <a:cs typeface="Times New Roman" pitchFamily="18" charset="0"/>
              </a:rPr>
              <a:t>Shawyer</a:t>
            </a:r>
            <a:r>
              <a:rPr lang="en-US" sz="2800" dirty="0" smtClean="0">
                <a:solidFill>
                  <a:schemeClr val="tx1"/>
                </a:solidFill>
                <a:cs typeface="Times New Roman" pitchFamily="18" charset="0"/>
              </a:rPr>
              <a:t> et al., 2007)</a:t>
            </a:r>
            <a:endParaRPr lang="en-GB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</a:pPr>
            <a:endParaRPr lang="en-GB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GB" sz="2800" dirty="0" smtClean="0">
                <a:solidFill>
                  <a:schemeClr val="tx1"/>
                </a:solidFill>
                <a:cs typeface="Times New Roman" pitchFamily="18" charset="0"/>
              </a:rPr>
              <a:t>People with schizophrenia </a:t>
            </a:r>
            <a:r>
              <a:rPr lang="en-GB" sz="2800" b="1" dirty="0" smtClean="0">
                <a:solidFill>
                  <a:schemeClr val="tx1"/>
                </a:solidFill>
                <a:cs typeface="Times New Roman" pitchFamily="18" charset="0"/>
              </a:rPr>
              <a:t>use less acceptance </a:t>
            </a:r>
            <a:r>
              <a:rPr lang="en-GB" sz="2800" dirty="0" smtClean="0">
                <a:solidFill>
                  <a:schemeClr val="tx1"/>
                </a:solidFill>
                <a:cs typeface="Times New Roman" pitchFamily="18" charset="0"/>
              </a:rPr>
              <a:t>compared to suppression and reappraisal strategies. Acceptance is related to better psychosocial outcomes (Perry et al, 2010)</a:t>
            </a:r>
            <a:r>
              <a:rPr lang="en-GB" sz="2000" dirty="0" smtClean="0">
                <a:solidFill>
                  <a:schemeClr val="tx1"/>
                </a:solidFill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859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15888"/>
            <a:ext cx="8785225" cy="936625"/>
          </a:xfrm>
        </p:spPr>
        <p:txBody>
          <a:bodyPr anchorCtr="1">
            <a:normAutofit/>
          </a:bodyPr>
          <a:lstStyle/>
          <a:p>
            <a:pPr algn="l" eaLnBrk="1" hangingPunct="1">
              <a:defRPr/>
            </a:pPr>
            <a:r>
              <a:rPr lang="en-GB" sz="4000" b="1" dirty="0" smtClean="0">
                <a:solidFill>
                  <a:srgbClr val="008000"/>
                </a:solidFill>
              </a:rPr>
              <a:t>Experiential avoidance &amp; fusion 2 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283934"/>
            <a:ext cx="8785225" cy="5574066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GB" sz="2800" dirty="0" smtClean="0">
                <a:solidFill>
                  <a:schemeClr val="tx1"/>
                </a:solidFill>
              </a:rPr>
              <a:t>The tendency to </a:t>
            </a:r>
            <a:r>
              <a:rPr lang="en-GB" sz="2800" b="1" dirty="0" smtClean="0">
                <a:solidFill>
                  <a:schemeClr val="tx1"/>
                </a:solidFill>
              </a:rPr>
              <a:t>accept experiences without judging them</a:t>
            </a:r>
            <a:r>
              <a:rPr lang="en-GB" sz="2800" dirty="0" smtClean="0">
                <a:solidFill>
                  <a:schemeClr val="tx1"/>
                </a:solidFill>
              </a:rPr>
              <a:t> has a causal impact on </a:t>
            </a:r>
            <a:r>
              <a:rPr lang="en-GB" sz="2800" u="sng" dirty="0" smtClean="0">
                <a:solidFill>
                  <a:schemeClr val="tx1"/>
                </a:solidFill>
              </a:rPr>
              <a:t>changes in delusional distress </a:t>
            </a:r>
            <a:r>
              <a:rPr lang="en-GB" sz="2800" dirty="0" smtClean="0">
                <a:solidFill>
                  <a:schemeClr val="tx1"/>
                </a:solidFill>
              </a:rPr>
              <a:t>over time (Oliver et al, </a:t>
            </a:r>
            <a:r>
              <a:rPr lang="en-GB" sz="2800" dirty="0">
                <a:solidFill>
                  <a:schemeClr val="tx1"/>
                </a:solidFill>
              </a:rPr>
              <a:t>2011).</a:t>
            </a:r>
          </a:p>
          <a:p>
            <a:pPr algn="l" eaLnBrk="1" hangingPunct="1">
              <a:lnSpc>
                <a:spcPct val="80000"/>
              </a:lnSpc>
            </a:pPr>
            <a:endParaRPr lang="en-GB" sz="2800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</a:pPr>
            <a:r>
              <a:rPr lang="en-GB" sz="2800" b="1" dirty="0" smtClean="0">
                <a:solidFill>
                  <a:schemeClr val="tx1"/>
                </a:solidFill>
              </a:rPr>
              <a:t>Psychological flexibility is negatively associated with depression and anxiety </a:t>
            </a:r>
            <a:r>
              <a:rPr lang="en-GB" sz="2800" dirty="0" smtClean="0">
                <a:solidFill>
                  <a:schemeClr val="tx1"/>
                </a:solidFill>
              </a:rPr>
              <a:t>following a psychotic episode (White et al., 2012) </a:t>
            </a:r>
          </a:p>
          <a:p>
            <a:pPr algn="l" eaLnBrk="1" hangingPunct="1">
              <a:lnSpc>
                <a:spcPct val="80000"/>
              </a:lnSpc>
            </a:pPr>
            <a:endParaRPr lang="en-GB" sz="2800" dirty="0" smtClean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</a:rPr>
              <a:t>Over time, </a:t>
            </a:r>
            <a:r>
              <a:rPr lang="en-US" sz="2800" b="1" dirty="0">
                <a:solidFill>
                  <a:schemeClr val="tx1"/>
                </a:solidFill>
              </a:rPr>
              <a:t>experiential acceptance shows positive associations with quality of life and affect </a:t>
            </a:r>
            <a:r>
              <a:rPr lang="en-US" sz="2800" dirty="0">
                <a:solidFill>
                  <a:schemeClr val="tx1"/>
                </a:solidFill>
              </a:rPr>
              <a:t>for people with schizophrenia (</a:t>
            </a:r>
            <a:r>
              <a:rPr lang="en-US" sz="2800" dirty="0" err="1">
                <a:solidFill>
                  <a:schemeClr val="tx1"/>
                </a:solidFill>
              </a:rPr>
              <a:t>Vilardaga</a:t>
            </a:r>
            <a:r>
              <a:rPr lang="en-US" sz="2800" dirty="0">
                <a:solidFill>
                  <a:schemeClr val="tx1"/>
                </a:solidFill>
              </a:rPr>
              <a:t>, Hayes &amp; Atkins, 2013).</a:t>
            </a:r>
          </a:p>
          <a:p>
            <a:pPr algn="l" eaLnBrk="1" hangingPunct="1">
              <a:lnSpc>
                <a:spcPct val="80000"/>
              </a:lnSpc>
            </a:pPr>
            <a:endParaRPr lang="en-GB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GB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3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ile00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288213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6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305800" cy="1143000"/>
          </a:xfrm>
        </p:spPr>
        <p:txBody>
          <a:bodyPr anchorCtr="1">
            <a:normAutofit/>
          </a:bodyPr>
          <a:lstStyle/>
          <a:p>
            <a:pPr eaLnBrk="1" hangingPunct="1">
              <a:defRPr/>
            </a:pPr>
            <a:r>
              <a:rPr lang="en-GB" b="1" i="1" dirty="0" smtClean="0">
                <a:solidFill>
                  <a:schemeClr val="accent4">
                    <a:lumMod val="75000"/>
                  </a:schemeClr>
                </a:solidFill>
              </a:rPr>
              <a:t>Impact</a:t>
            </a:r>
            <a:r>
              <a:rPr lang="en-GB" b="1" dirty="0" smtClean="0">
                <a:solidFill>
                  <a:schemeClr val="accent4">
                    <a:lumMod val="75000"/>
                  </a:schemeClr>
                </a:solidFill>
              </a:rPr>
              <a:t> rather than presence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491019"/>
            <a:ext cx="8305800" cy="5066705"/>
          </a:xfrm>
        </p:spPr>
        <p:txBody>
          <a:bodyPr>
            <a:normAutofit lnSpcReduction="10000"/>
          </a:bodyPr>
          <a:lstStyle/>
          <a:p>
            <a:pPr algn="l" eaLnBrk="1" hangingPunct="1">
              <a:defRPr/>
            </a:pPr>
            <a:r>
              <a:rPr lang="en-GB" dirty="0" smtClean="0">
                <a:solidFill>
                  <a:schemeClr val="tx1"/>
                </a:solidFill>
              </a:rPr>
              <a:t>The unusual/ intrusive experience, or the feared outcomes of it, as targets for avoidance = increasing impact</a:t>
            </a:r>
          </a:p>
          <a:p>
            <a:pPr algn="l" eaLnBrk="1" hangingPunct="1"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GB" dirty="0" smtClean="0">
                <a:solidFill>
                  <a:schemeClr val="tx1"/>
                </a:solidFill>
              </a:rPr>
              <a:t>Fusion with the content of experiences, guiding choice and action  = increasing impact</a:t>
            </a:r>
            <a:endParaRPr lang="en-GB" dirty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algn="l" eaLnBrk="1" hangingPunct="1">
              <a:defRPr/>
            </a:pPr>
            <a:r>
              <a:rPr lang="en-GB" dirty="0" smtClean="0">
                <a:solidFill>
                  <a:schemeClr val="tx1"/>
                </a:solidFill>
              </a:rPr>
              <a:t>Negative symptoms – a possible outcome of chronic avoidance? (limited social reinforcement)</a:t>
            </a:r>
          </a:p>
          <a:p>
            <a:pPr eaLnBrk="1" hangingPunct="1">
              <a:defRPr/>
            </a:pPr>
            <a:endParaRPr lang="en-GB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6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Extract 20"/>
          <p:cNvSpPr/>
          <p:nvPr/>
        </p:nvSpPr>
        <p:spPr>
          <a:xfrm>
            <a:off x="2411413" y="0"/>
            <a:ext cx="4321175" cy="6858000"/>
          </a:xfrm>
          <a:prstGeom prst="flowChartExtra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8435" name="TextBox 16"/>
          <p:cNvSpPr txBox="1">
            <a:spLocks noChangeArrowheads="1"/>
          </p:cNvSpPr>
          <p:nvPr/>
        </p:nvSpPr>
        <p:spPr bwMode="auto">
          <a:xfrm>
            <a:off x="4284663" y="2611438"/>
            <a:ext cx="57467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algn="ctr" eaLnBrk="1" hangingPunct="1"/>
            <a:r>
              <a:rPr lang="en-GB" sz="3600">
                <a:solidFill>
                  <a:srgbClr val="FFFFFF"/>
                </a:solidFill>
                <a:latin typeface="Rockwell" pitchFamily="18" charset="0"/>
                <a:cs typeface="+mn-cs"/>
              </a:rPr>
              <a:t>V</a:t>
            </a:r>
          </a:p>
          <a:p>
            <a:pPr algn="ctr" eaLnBrk="1" hangingPunct="1"/>
            <a:r>
              <a:rPr lang="en-GB" sz="3600">
                <a:solidFill>
                  <a:srgbClr val="FFFFFF"/>
                </a:solidFill>
                <a:latin typeface="Rockwell" pitchFamily="18" charset="0"/>
                <a:cs typeface="+mn-cs"/>
              </a:rPr>
              <a:t>A</a:t>
            </a:r>
          </a:p>
          <a:p>
            <a:pPr algn="ctr" eaLnBrk="1" hangingPunct="1"/>
            <a:r>
              <a:rPr lang="en-GB" sz="3600">
                <a:solidFill>
                  <a:srgbClr val="FFFFFF"/>
                </a:solidFill>
                <a:latin typeface="Rockwell" pitchFamily="18" charset="0"/>
                <a:cs typeface="+mn-cs"/>
              </a:rPr>
              <a:t>L</a:t>
            </a:r>
          </a:p>
          <a:p>
            <a:pPr algn="ctr" eaLnBrk="1" hangingPunct="1"/>
            <a:r>
              <a:rPr lang="en-GB" sz="3600">
                <a:solidFill>
                  <a:srgbClr val="FFFFFF"/>
                </a:solidFill>
                <a:latin typeface="Rockwell" pitchFamily="18" charset="0"/>
                <a:cs typeface="+mn-cs"/>
              </a:rPr>
              <a:t>U</a:t>
            </a:r>
          </a:p>
          <a:p>
            <a:pPr algn="ctr" eaLnBrk="1" hangingPunct="1"/>
            <a:r>
              <a:rPr lang="en-GB" sz="3600">
                <a:solidFill>
                  <a:srgbClr val="FFFFFF"/>
                </a:solidFill>
                <a:latin typeface="Rockwell" pitchFamily="18" charset="0"/>
                <a:cs typeface="+mn-cs"/>
              </a:rPr>
              <a:t>I</a:t>
            </a:r>
          </a:p>
          <a:p>
            <a:pPr algn="ctr" eaLnBrk="1" hangingPunct="1"/>
            <a:r>
              <a:rPr lang="en-GB" sz="3600">
                <a:solidFill>
                  <a:srgbClr val="FFFFFF"/>
                </a:solidFill>
                <a:latin typeface="Rockwell" pitchFamily="18" charset="0"/>
                <a:cs typeface="+mn-cs"/>
              </a:rPr>
              <a:t>N</a:t>
            </a:r>
          </a:p>
          <a:p>
            <a:pPr algn="ctr" eaLnBrk="1" hangingPunct="1"/>
            <a:r>
              <a:rPr lang="en-GB" sz="3600">
                <a:solidFill>
                  <a:srgbClr val="FFFFFF"/>
                </a:solidFill>
                <a:latin typeface="Rockwell" pitchFamily="18" charset="0"/>
                <a:cs typeface="+mn-cs"/>
              </a:rPr>
              <a:t>G</a:t>
            </a:r>
          </a:p>
          <a:p>
            <a:pPr eaLnBrk="1" hangingPunct="1"/>
            <a:endParaRPr lang="en-GB">
              <a:solidFill>
                <a:srgbClr val="FFFFFF"/>
              </a:solidFill>
              <a:cs typeface="+mn-cs"/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2549525" y="-387350"/>
            <a:ext cx="4044950" cy="368617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>
                <a:solidFill>
                  <a:srgbClr val="000000"/>
                </a:solidFill>
                <a:latin typeface="Rockwell" pitchFamily="18" charset="0"/>
              </a:rPr>
              <a:t>Private </a:t>
            </a:r>
          </a:p>
          <a:p>
            <a:pPr algn="ctr">
              <a:defRPr/>
            </a:pPr>
            <a:r>
              <a:rPr lang="en-GB" sz="3600" dirty="0">
                <a:solidFill>
                  <a:srgbClr val="000000"/>
                </a:solidFill>
                <a:latin typeface="Rockwell" pitchFamily="18" charset="0"/>
              </a:rPr>
              <a:t>Event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2700" y="2276475"/>
            <a:ext cx="3360738" cy="3217863"/>
            <a:chOff x="-12700" y="2276475"/>
            <a:chExt cx="3360738" cy="3217863"/>
          </a:xfrm>
        </p:grpSpPr>
        <p:grpSp>
          <p:nvGrpSpPr>
            <p:cNvPr id="18446" name="Group 18"/>
            <p:cNvGrpSpPr>
              <a:grpSpLocks/>
            </p:cNvGrpSpPr>
            <p:nvPr/>
          </p:nvGrpSpPr>
          <p:grpSpPr bwMode="auto">
            <a:xfrm>
              <a:off x="-12700" y="2397125"/>
              <a:ext cx="2592388" cy="3097213"/>
              <a:chOff x="467544" y="2636912"/>
              <a:chExt cx="2592288" cy="3096344"/>
            </a:xfrm>
          </p:grpSpPr>
          <p:grpSp>
            <p:nvGrpSpPr>
              <p:cNvPr id="18448" name="Group 8"/>
              <p:cNvGrpSpPr>
                <a:grpSpLocks/>
              </p:cNvGrpSpPr>
              <p:nvPr/>
            </p:nvGrpSpPr>
            <p:grpSpPr bwMode="auto">
              <a:xfrm flipH="1">
                <a:off x="467544" y="2636912"/>
                <a:ext cx="2592288" cy="3096344"/>
                <a:chOff x="5868144" y="1476400"/>
                <a:chExt cx="2592288" cy="3096344"/>
              </a:xfrm>
            </p:grpSpPr>
            <p:sp>
              <p:nvSpPr>
                <p:cNvPr id="10" name="Circular Arrow 9"/>
                <p:cNvSpPr/>
                <p:nvPr/>
              </p:nvSpPr>
              <p:spPr>
                <a:xfrm flipH="1" flipV="1">
                  <a:off x="5868144" y="1844597"/>
                  <a:ext cx="2592288" cy="2728147"/>
                </a:xfrm>
                <a:prstGeom prst="circularArrow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" name="Circular Arrow 10"/>
                <p:cNvSpPr/>
                <p:nvPr/>
              </p:nvSpPr>
              <p:spPr>
                <a:xfrm>
                  <a:off x="5868144" y="1476400"/>
                  <a:ext cx="2592288" cy="2817022"/>
                </a:xfrm>
                <a:prstGeom prst="circularArrow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8449" name="TextBox 11"/>
              <p:cNvSpPr txBox="1">
                <a:spLocks noChangeArrowheads="1"/>
              </p:cNvSpPr>
              <p:nvPr/>
            </p:nvSpPr>
            <p:spPr bwMode="auto">
              <a:xfrm>
                <a:off x="690317" y="3445095"/>
                <a:ext cx="2146742" cy="175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Bookman Old Style" pitchFamily="18" charset="0"/>
                  </a:defRPr>
                </a:lvl9pPr>
              </a:lstStyle>
              <a:p>
                <a:pPr algn="ctr" eaLnBrk="1" hangingPunct="1"/>
                <a:r>
                  <a:rPr lang="en-GB" sz="3600">
                    <a:solidFill>
                      <a:srgbClr val="FFFFFF"/>
                    </a:solidFill>
                    <a:latin typeface="Rockwell" pitchFamily="18" charset="0"/>
                    <a:cs typeface="+mn-cs"/>
                  </a:rPr>
                  <a:t>Escaping</a:t>
                </a:r>
              </a:p>
              <a:p>
                <a:pPr algn="ctr" eaLnBrk="1" hangingPunct="1"/>
                <a:r>
                  <a:rPr lang="en-GB" sz="3600">
                    <a:solidFill>
                      <a:srgbClr val="FFFFFF"/>
                    </a:solidFill>
                    <a:latin typeface="Rockwell" pitchFamily="18" charset="0"/>
                    <a:cs typeface="+mn-cs"/>
                  </a:rPr>
                  <a:t>&amp; </a:t>
                </a:r>
              </a:p>
              <a:p>
                <a:pPr algn="ctr" eaLnBrk="1" hangingPunct="1"/>
                <a:r>
                  <a:rPr lang="en-GB" sz="3600">
                    <a:solidFill>
                      <a:srgbClr val="FFFFFF"/>
                    </a:solidFill>
                    <a:latin typeface="Rockwell" pitchFamily="18" charset="0"/>
                    <a:cs typeface="+mn-cs"/>
                  </a:rPr>
                  <a:t>Avoiding</a:t>
                </a:r>
              </a:p>
            </p:txBody>
          </p:sp>
        </p:grpSp>
        <p:cxnSp>
          <p:nvCxnSpPr>
            <p:cNvPr id="69642" name="Straight Arrow Connector 69641"/>
            <p:cNvCxnSpPr/>
            <p:nvPr/>
          </p:nvCxnSpPr>
          <p:spPr>
            <a:xfrm flipH="1">
              <a:off x="2268538" y="2276475"/>
              <a:ext cx="1079500" cy="596900"/>
            </a:xfrm>
            <a:prstGeom prst="straightConnector1">
              <a:avLst/>
            </a:prstGeom>
            <a:ln w="41275" cmpd="sng">
              <a:solidFill>
                <a:srgbClr val="FF5050">
                  <a:alpha val="83922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940425" y="2133600"/>
            <a:ext cx="3203575" cy="3360738"/>
            <a:chOff x="5940425" y="2133600"/>
            <a:chExt cx="3203575" cy="3360738"/>
          </a:xfrm>
        </p:grpSpPr>
        <p:grpSp>
          <p:nvGrpSpPr>
            <p:cNvPr id="18440" name="Group 17"/>
            <p:cNvGrpSpPr>
              <a:grpSpLocks/>
            </p:cNvGrpSpPr>
            <p:nvPr/>
          </p:nvGrpSpPr>
          <p:grpSpPr bwMode="auto">
            <a:xfrm>
              <a:off x="6551613" y="2397125"/>
              <a:ext cx="2592387" cy="3097213"/>
              <a:chOff x="6084168" y="2636912"/>
              <a:chExt cx="2592288" cy="3096344"/>
            </a:xfrm>
          </p:grpSpPr>
          <p:grpSp>
            <p:nvGrpSpPr>
              <p:cNvPr id="18442" name="Group 3"/>
              <p:cNvGrpSpPr>
                <a:grpSpLocks/>
              </p:cNvGrpSpPr>
              <p:nvPr/>
            </p:nvGrpSpPr>
            <p:grpSpPr bwMode="auto">
              <a:xfrm>
                <a:off x="6084168" y="2636912"/>
                <a:ext cx="2592288" cy="3096344"/>
                <a:chOff x="5868144" y="1476400"/>
                <a:chExt cx="2592288" cy="3096344"/>
              </a:xfrm>
            </p:grpSpPr>
            <p:sp>
              <p:nvSpPr>
                <p:cNvPr id="6" name="Circular Arrow 5"/>
                <p:cNvSpPr/>
                <p:nvPr/>
              </p:nvSpPr>
              <p:spPr>
                <a:xfrm flipH="1" flipV="1">
                  <a:off x="5868144" y="1844597"/>
                  <a:ext cx="2592288" cy="2728147"/>
                </a:xfrm>
                <a:prstGeom prst="circularArrow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7" name="Circular Arrow 6"/>
                <p:cNvSpPr/>
                <p:nvPr/>
              </p:nvSpPr>
              <p:spPr>
                <a:xfrm>
                  <a:off x="5868144" y="1476400"/>
                  <a:ext cx="2592288" cy="2817022"/>
                </a:xfrm>
                <a:prstGeom prst="circularArrow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8443" name="Rectangle 12"/>
              <p:cNvSpPr>
                <a:spLocks noChangeArrowheads="1"/>
              </p:cNvSpPr>
              <p:nvPr/>
            </p:nvSpPr>
            <p:spPr bwMode="auto">
              <a:xfrm>
                <a:off x="6228184" y="3397593"/>
                <a:ext cx="2232248" cy="175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GB" sz="3600">
                    <a:solidFill>
                      <a:srgbClr val="FFFFFF"/>
                    </a:solidFill>
                    <a:latin typeface="Rockwell" pitchFamily="18" charset="0"/>
                    <a:cs typeface="+mn-cs"/>
                  </a:rPr>
                  <a:t>Clinging</a:t>
                </a:r>
              </a:p>
              <a:p>
                <a:pPr algn="ctr"/>
                <a:r>
                  <a:rPr lang="en-GB" sz="3600">
                    <a:solidFill>
                      <a:srgbClr val="FFFFFF"/>
                    </a:solidFill>
                    <a:latin typeface="Rockwell" pitchFamily="18" charset="0"/>
                    <a:cs typeface="+mn-cs"/>
                  </a:rPr>
                  <a:t>&amp; </a:t>
                </a:r>
              </a:p>
              <a:p>
                <a:pPr algn="ctr"/>
                <a:r>
                  <a:rPr lang="en-GB" sz="3600">
                    <a:solidFill>
                      <a:srgbClr val="FFFFFF"/>
                    </a:solidFill>
                    <a:latin typeface="Rockwell" pitchFamily="18" charset="0"/>
                    <a:cs typeface="+mn-cs"/>
                  </a:rPr>
                  <a:t>Craving</a:t>
                </a:r>
              </a:p>
            </p:txBody>
          </p:sp>
        </p:grpSp>
        <p:cxnSp>
          <p:nvCxnSpPr>
            <p:cNvPr id="46" name="Straight Arrow Connector 45"/>
            <p:cNvCxnSpPr/>
            <p:nvPr/>
          </p:nvCxnSpPr>
          <p:spPr>
            <a:xfrm>
              <a:off x="5940425" y="2133600"/>
              <a:ext cx="935038" cy="739775"/>
            </a:xfrm>
            <a:prstGeom prst="straightConnector1">
              <a:avLst/>
            </a:prstGeom>
            <a:ln w="41275" cmpd="sng">
              <a:solidFill>
                <a:srgbClr val="FF5050">
                  <a:alpha val="83922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39" name="TextBox 69648"/>
          <p:cNvSpPr txBox="1">
            <a:spLocks noChangeArrowheads="1"/>
          </p:cNvSpPr>
          <p:nvPr/>
        </p:nvSpPr>
        <p:spPr bwMode="auto">
          <a:xfrm>
            <a:off x="6610350" y="6154738"/>
            <a:ext cx="2540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pPr eaLnBrk="1" hangingPunct="1"/>
            <a:r>
              <a:rPr lang="en-GB" sz="1600" b="1" i="1">
                <a:solidFill>
                  <a:srgbClr val="FFFFFF"/>
                </a:solidFill>
                <a:cs typeface="+mn-cs"/>
              </a:rPr>
              <a:t>Based on: Dahl, 2009</a:t>
            </a:r>
          </a:p>
        </p:txBody>
      </p:sp>
    </p:spTree>
    <p:extLst>
      <p:ext uri="{BB962C8B-B14F-4D97-AF65-F5344CB8AC3E}">
        <p14:creationId xmlns:p14="http://schemas.microsoft.com/office/powerpoint/2010/main" val="15423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8534400" cy="762000"/>
          </a:xfrm>
        </p:spPr>
        <p:txBody>
          <a:bodyPr anchorCtr="1">
            <a:normAutofit/>
          </a:bodyPr>
          <a:lstStyle/>
          <a:p>
            <a:pPr eaLnBrk="1" hangingPunct="1">
              <a:defRPr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ACT, mindfulness and psychosis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484313"/>
            <a:ext cx="8280400" cy="5068887"/>
          </a:xfrm>
        </p:spPr>
        <p:txBody>
          <a:bodyPr/>
          <a:lstStyle/>
          <a:p>
            <a:pPr algn="l" eaLnBrk="1" hangingPunct="1">
              <a:spcBef>
                <a:spcPct val="60000"/>
              </a:spcBef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Changing the </a:t>
            </a:r>
            <a:r>
              <a:rPr lang="en-GB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relationship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private events (rather than directly changing content) to increase behavioural flexibility (e.g., Pérez-</a:t>
            </a:r>
            <a:r>
              <a:rPr lang="en-GB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Álvarez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et al., 2008)</a:t>
            </a:r>
          </a:p>
          <a:p>
            <a:pPr algn="l" eaLnBrk="1" hangingPunct="1">
              <a:spcBef>
                <a:spcPct val="60000"/>
              </a:spcBef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Psychotic symptoms as an one </a:t>
            </a:r>
            <a:r>
              <a:rPr lang="en-GB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experience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self, not </a:t>
            </a:r>
            <a:r>
              <a:rPr lang="en-GB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self (Chadwick, 2006)</a:t>
            </a:r>
          </a:p>
          <a:p>
            <a:pPr algn="l" eaLnBrk="1" hangingPunct="1">
              <a:spcBef>
                <a:spcPct val="60000"/>
              </a:spcBef>
            </a:pP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 are focused on this </a:t>
            </a:r>
            <a:r>
              <a:rPr lang="en-GB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whole person acting in context</a:t>
            </a:r>
            <a:r>
              <a:rPr lang="en-GB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rather than a set of symptoms. </a:t>
            </a:r>
          </a:p>
        </p:txBody>
      </p:sp>
    </p:spTree>
    <p:extLst>
      <p:ext uri="{BB962C8B-B14F-4D97-AF65-F5344CB8AC3E}">
        <p14:creationId xmlns:p14="http://schemas.microsoft.com/office/powerpoint/2010/main" val="399442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Our Educational Objectives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4157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After this session, you can: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Explain </a:t>
            </a:r>
            <a:r>
              <a:rPr lang="en-US" sz="2800" dirty="0"/>
              <a:t>how ACT can be a </a:t>
            </a:r>
            <a:r>
              <a:rPr lang="en-US" sz="2800" dirty="0" smtClean="0"/>
              <a:t>pragmatic treatment </a:t>
            </a:r>
            <a:r>
              <a:rPr lang="en-US" sz="2800" dirty="0"/>
              <a:t>in fostering recovery from psychosis, using individual, group and systems-wide interventions</a:t>
            </a:r>
            <a:r>
              <a:rPr lang="en-US" sz="2800" dirty="0" smtClean="0"/>
              <a:t>.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err="1" smtClean="0"/>
              <a:t>Conceptualise</a:t>
            </a:r>
            <a:r>
              <a:rPr lang="en-US" sz="2800" dirty="0" smtClean="0"/>
              <a:t> </a:t>
            </a:r>
            <a:r>
              <a:rPr lang="en-US" sz="2800" dirty="0"/>
              <a:t>the problems of psychosis using the ACT model. </a:t>
            </a:r>
            <a:endParaRPr lang="en-US" sz="28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Utilize </a:t>
            </a:r>
            <a:r>
              <a:rPr lang="en-US" sz="2800" dirty="0"/>
              <a:t>ACT metaphors and exercises adapted for treatment of psychosis.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97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24838" cy="10604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</a:pPr>
            <a:r>
              <a:rPr lang="en-GB" sz="5400" b="1" dirty="0">
                <a:solidFill>
                  <a:srgbClr val="008000"/>
                </a:solidFill>
              </a:rPr>
              <a:t>The ACT Stance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4838" cy="465931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92500"/>
          </a:bodyPr>
          <a:lstStyle/>
          <a:p>
            <a:pPr marL="387350" indent="-292100" eaLnBrk="1" hangingPunct="1">
              <a:spcBef>
                <a:spcPts val="1288"/>
              </a:spcBef>
              <a:spcAft>
                <a:spcPts val="1288"/>
              </a:spcAft>
              <a:buClr>
                <a:srgbClr val="FF0000"/>
              </a:buClr>
              <a:buSzPct val="45000"/>
              <a:buFont typeface="Wingdings" charset="0"/>
              <a:buChar char=""/>
              <a:tabLst>
                <a:tab pos="387350" algn="l"/>
                <a:tab pos="481013" algn="l"/>
                <a:tab pos="889000" algn="l"/>
                <a:tab pos="1296988" algn="l"/>
                <a:tab pos="1704975" algn="l"/>
                <a:tab pos="2111375" algn="l"/>
                <a:tab pos="2519363" algn="l"/>
                <a:tab pos="2927350" algn="l"/>
                <a:tab pos="3333750" algn="l"/>
                <a:tab pos="3741738" algn="l"/>
                <a:tab pos="4149725" algn="l"/>
                <a:tab pos="4556125" algn="l"/>
                <a:tab pos="4964113" algn="l"/>
                <a:tab pos="5372100" algn="l"/>
                <a:tab pos="5780088" algn="l"/>
                <a:tab pos="6186488" algn="l"/>
                <a:tab pos="6594475" algn="l"/>
                <a:tab pos="7002463" algn="l"/>
                <a:tab pos="7408863" algn="l"/>
                <a:tab pos="7816850" algn="l"/>
                <a:tab pos="8224838" algn="l"/>
              </a:tabLst>
            </a:pPr>
            <a:r>
              <a:rPr lang="en-GB" sz="3600" dirty="0">
                <a:latin typeface="Tahoma" charset="0"/>
              </a:rPr>
              <a:t>Recovery focus rather than symptom elimination</a:t>
            </a:r>
          </a:p>
          <a:p>
            <a:pPr marL="387350" indent="-292100" eaLnBrk="1" hangingPunct="1">
              <a:spcBef>
                <a:spcPts val="1288"/>
              </a:spcBef>
              <a:spcAft>
                <a:spcPts val="1288"/>
              </a:spcAft>
              <a:buClr>
                <a:srgbClr val="FF0000"/>
              </a:buClr>
              <a:buSzPct val="45000"/>
              <a:buFont typeface="Wingdings" charset="0"/>
              <a:buChar char=""/>
              <a:tabLst>
                <a:tab pos="387350" algn="l"/>
                <a:tab pos="481013" algn="l"/>
                <a:tab pos="889000" algn="l"/>
                <a:tab pos="1296988" algn="l"/>
                <a:tab pos="1704975" algn="l"/>
                <a:tab pos="2111375" algn="l"/>
                <a:tab pos="2519363" algn="l"/>
                <a:tab pos="2927350" algn="l"/>
                <a:tab pos="3333750" algn="l"/>
                <a:tab pos="3741738" algn="l"/>
                <a:tab pos="4149725" algn="l"/>
                <a:tab pos="4556125" algn="l"/>
                <a:tab pos="4964113" algn="l"/>
                <a:tab pos="5372100" algn="l"/>
                <a:tab pos="5780088" algn="l"/>
                <a:tab pos="6186488" algn="l"/>
                <a:tab pos="6594475" algn="l"/>
                <a:tab pos="7002463" algn="l"/>
                <a:tab pos="7408863" algn="l"/>
                <a:tab pos="7816850" algn="l"/>
                <a:tab pos="8224838" algn="l"/>
              </a:tabLst>
            </a:pPr>
            <a:r>
              <a:rPr lang="en-GB" sz="3600" dirty="0">
                <a:latin typeface="Tahoma" charset="0"/>
              </a:rPr>
              <a:t>Central aim to address </a:t>
            </a:r>
            <a:r>
              <a:rPr lang="en-GB" sz="3600" b="1" dirty="0">
                <a:latin typeface="Tahoma" charset="0"/>
              </a:rPr>
              <a:t>functioning </a:t>
            </a:r>
            <a:r>
              <a:rPr lang="en-GB" sz="3600" dirty="0">
                <a:latin typeface="Tahoma" charset="0"/>
              </a:rPr>
              <a:t>&amp;</a:t>
            </a:r>
            <a:r>
              <a:rPr lang="en-GB" sz="3600" b="1" dirty="0">
                <a:latin typeface="Tahoma" charset="0"/>
              </a:rPr>
              <a:t> quality of life</a:t>
            </a:r>
            <a:r>
              <a:rPr lang="en-GB" sz="3600" dirty="0">
                <a:latin typeface="Tahoma" charset="0"/>
              </a:rPr>
              <a:t> rather than assume that psychosis/emotions are the problem</a:t>
            </a:r>
          </a:p>
          <a:p>
            <a:pPr marL="387350" indent="-292100" eaLnBrk="1" hangingPunct="1">
              <a:spcBef>
                <a:spcPts val="1288"/>
              </a:spcBef>
              <a:spcAft>
                <a:spcPts val="1288"/>
              </a:spcAft>
              <a:buClr>
                <a:srgbClr val="FF0000"/>
              </a:buClr>
              <a:buSzPct val="45000"/>
              <a:buFont typeface="Wingdings" charset="0"/>
              <a:buChar char=""/>
              <a:tabLst>
                <a:tab pos="387350" algn="l"/>
                <a:tab pos="481013" algn="l"/>
                <a:tab pos="889000" algn="l"/>
                <a:tab pos="1296988" algn="l"/>
                <a:tab pos="1704975" algn="l"/>
                <a:tab pos="2111375" algn="l"/>
                <a:tab pos="2519363" algn="l"/>
                <a:tab pos="2927350" algn="l"/>
                <a:tab pos="3333750" algn="l"/>
                <a:tab pos="3741738" algn="l"/>
                <a:tab pos="4149725" algn="l"/>
                <a:tab pos="4556125" algn="l"/>
                <a:tab pos="4964113" algn="l"/>
                <a:tab pos="5372100" algn="l"/>
                <a:tab pos="5780088" algn="l"/>
                <a:tab pos="6186488" algn="l"/>
                <a:tab pos="6594475" algn="l"/>
                <a:tab pos="7002463" algn="l"/>
                <a:tab pos="7408863" algn="l"/>
                <a:tab pos="7816850" algn="l"/>
                <a:tab pos="8224838" algn="l"/>
              </a:tabLst>
            </a:pPr>
            <a:r>
              <a:rPr lang="en-GB" sz="3600" dirty="0">
                <a:latin typeface="Tahoma" charset="0"/>
              </a:rPr>
              <a:t>Sessions often aim to hit multiple points on model</a:t>
            </a:r>
          </a:p>
          <a:p>
            <a:pPr marL="387350" indent="-292100" eaLnBrk="1" hangingPunct="1">
              <a:lnSpc>
                <a:spcPct val="76000"/>
              </a:lnSpc>
              <a:spcBef>
                <a:spcPts val="1288"/>
              </a:spcBef>
              <a:spcAft>
                <a:spcPts val="1288"/>
              </a:spcAft>
              <a:buClr>
                <a:srgbClr val="FF0000"/>
              </a:buClr>
              <a:buSzPct val="45000"/>
              <a:buFont typeface="Wingdings" charset="0"/>
              <a:buChar char=""/>
              <a:tabLst>
                <a:tab pos="387350" algn="l"/>
                <a:tab pos="481013" algn="l"/>
                <a:tab pos="889000" algn="l"/>
                <a:tab pos="1296988" algn="l"/>
                <a:tab pos="1704975" algn="l"/>
                <a:tab pos="2111375" algn="l"/>
                <a:tab pos="2519363" algn="l"/>
                <a:tab pos="2927350" algn="l"/>
                <a:tab pos="3333750" algn="l"/>
                <a:tab pos="3741738" algn="l"/>
                <a:tab pos="4149725" algn="l"/>
                <a:tab pos="4556125" algn="l"/>
                <a:tab pos="4964113" algn="l"/>
                <a:tab pos="5372100" algn="l"/>
                <a:tab pos="5780088" algn="l"/>
                <a:tab pos="6186488" algn="l"/>
                <a:tab pos="6594475" algn="l"/>
                <a:tab pos="7002463" algn="l"/>
                <a:tab pos="7408863" algn="l"/>
                <a:tab pos="7816850" algn="l"/>
                <a:tab pos="8224838" algn="l"/>
              </a:tabLst>
            </a:pPr>
            <a:endParaRPr lang="en-GB" dirty="0">
              <a:latin typeface="Tahoma" charset="0"/>
            </a:endParaRPr>
          </a:p>
          <a:p>
            <a:pPr marL="387350" indent="-292100" eaLnBrk="1" hangingPunct="1">
              <a:lnSpc>
                <a:spcPct val="65000"/>
              </a:lnSpc>
              <a:buFontTx/>
              <a:buNone/>
              <a:tabLst>
                <a:tab pos="387350" algn="l"/>
                <a:tab pos="481013" algn="l"/>
                <a:tab pos="889000" algn="l"/>
                <a:tab pos="1296988" algn="l"/>
                <a:tab pos="1704975" algn="l"/>
                <a:tab pos="2111375" algn="l"/>
                <a:tab pos="2519363" algn="l"/>
                <a:tab pos="2927350" algn="l"/>
                <a:tab pos="3333750" algn="l"/>
                <a:tab pos="3741738" algn="l"/>
                <a:tab pos="4149725" algn="l"/>
                <a:tab pos="4556125" algn="l"/>
                <a:tab pos="4964113" algn="l"/>
                <a:tab pos="5372100" algn="l"/>
                <a:tab pos="5780088" algn="l"/>
                <a:tab pos="6186488" algn="l"/>
                <a:tab pos="6594475" algn="l"/>
                <a:tab pos="7002463" algn="l"/>
                <a:tab pos="7408863" algn="l"/>
                <a:tab pos="7816850" algn="l"/>
                <a:tab pos="8224838" algn="l"/>
              </a:tabLst>
            </a:pPr>
            <a:endParaRPr lang="en-GB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90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ACT &amp; Recovery 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ctr"/>
            <a:r>
              <a:rPr lang="en-GB" dirty="0" smtClean="0"/>
              <a:t>ACT provides </a:t>
            </a:r>
            <a:r>
              <a:rPr lang="en-GB" dirty="0"/>
              <a:t>an evidence-based technology for doing therapy consistent with Recovery Principles</a:t>
            </a:r>
            <a:endParaRPr lang="en-US" dirty="0"/>
          </a:p>
          <a:p>
            <a:pPr lvl="0" fontAlgn="ctr"/>
            <a:r>
              <a:rPr lang="en-GB" dirty="0" smtClean="0"/>
              <a:t>ACT uses </a:t>
            </a:r>
            <a:r>
              <a:rPr lang="en-GB" dirty="0"/>
              <a:t>personal values to guide therapeutic focus, emphasis on functioning and life </a:t>
            </a:r>
            <a:r>
              <a:rPr lang="en-GB" dirty="0" smtClean="0"/>
              <a:t>meaning. </a:t>
            </a:r>
          </a:p>
          <a:p>
            <a:pPr lvl="0" fontAlgn="ctr"/>
            <a:r>
              <a:rPr lang="en-GB" dirty="0" smtClean="0"/>
              <a:t>Therapy is </a:t>
            </a:r>
            <a:r>
              <a:rPr lang="en-GB" u="sng" dirty="0" smtClean="0"/>
              <a:t>defined by what the person wants to be doing with their lives</a:t>
            </a:r>
            <a:r>
              <a:rPr lang="en-GB" dirty="0" smtClean="0"/>
              <a:t>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49603" y="5791157"/>
            <a:ext cx="173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Morris,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GB" dirty="0" smtClean="0">
              <a:solidFill>
                <a:prstClr val="black"/>
              </a:solidFill>
            </a:endParaRP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093111"/>
              </p:ext>
            </p:extLst>
          </p:nvPr>
        </p:nvGraphicFramePr>
        <p:xfrm>
          <a:off x="323528" y="116632"/>
          <a:ext cx="8496944" cy="6480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5926"/>
                <a:gridCol w="5011018"/>
              </a:tblGrid>
              <a:tr h="41162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Recovery  Principle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The</a:t>
                      </a:r>
                      <a:r>
                        <a:rPr lang="en-GB" sz="2000" baseline="0" dirty="0" smtClean="0"/>
                        <a:t> ACT approach</a:t>
                      </a:r>
                      <a:endParaRPr lang="en-GB" sz="2000" dirty="0"/>
                    </a:p>
                  </a:txBody>
                  <a:tcPr/>
                </a:tc>
              </a:tr>
              <a:tr h="9499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prstClr val="black"/>
                          </a:solidFill>
                        </a:rPr>
                        <a:t>Finding and maintaining </a:t>
                      </a:r>
                      <a:r>
                        <a:rPr lang="en-GB" sz="2000" b="1" dirty="0" smtClean="0">
                          <a:solidFill>
                            <a:prstClr val="black"/>
                          </a:solidFill>
                        </a:rPr>
                        <a:t>hope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Hope is</a:t>
                      </a:r>
                      <a:r>
                        <a:rPr lang="en-GB" baseline="0" dirty="0" smtClean="0"/>
                        <a:t> an </a:t>
                      </a:r>
                      <a:r>
                        <a:rPr lang="en-GB" b="1" baseline="0" dirty="0" smtClean="0"/>
                        <a:t>active stance </a:t>
                      </a:r>
                      <a:r>
                        <a:rPr lang="en-GB" baseline="0" dirty="0" smtClean="0"/>
                        <a:t>we can take. Feelings may come and go; our hopeful actions are a way we can change our world. </a:t>
                      </a:r>
                      <a:endParaRPr lang="en-GB" dirty="0"/>
                    </a:p>
                  </a:txBody>
                  <a:tcPr/>
                </a:tc>
              </a:tr>
              <a:tr h="1234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prstClr val="black"/>
                          </a:solidFill>
                        </a:rPr>
                        <a:t>Encouraging</a:t>
                      </a:r>
                      <a:r>
                        <a:rPr lang="en-GB" sz="2000" b="1" dirty="0" smtClean="0">
                          <a:solidFill>
                            <a:prstClr val="black"/>
                          </a:solidFill>
                        </a:rPr>
                        <a:t> self management</a:t>
                      </a:r>
                      <a:endParaRPr lang="en-GB" sz="2000" dirty="0" smtClean="0">
                        <a:solidFill>
                          <a:prstClr val="black"/>
                        </a:solidFill>
                      </a:endParaRP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baseline="0" dirty="0" smtClean="0"/>
                        <a:t>Our actions and choices can be judged by whether they are taking us in </a:t>
                      </a:r>
                      <a:r>
                        <a:rPr lang="en-GB" b="1" baseline="0" dirty="0" smtClean="0"/>
                        <a:t>the direction of our values</a:t>
                      </a:r>
                      <a:r>
                        <a:rPr lang="en-GB" baseline="0" dirty="0" smtClean="0"/>
                        <a:t>, rather than whether they are “right”, “make sense” or “look cool”. Learning from experience. </a:t>
                      </a:r>
                      <a:endParaRPr lang="en-GB" dirty="0"/>
                    </a:p>
                  </a:txBody>
                  <a:tcPr/>
                </a:tc>
              </a:tr>
              <a:tr h="16035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prstClr val="black"/>
                          </a:solidFill>
                        </a:rPr>
                        <a:t>The re-establishment of a positive </a:t>
                      </a:r>
                      <a:r>
                        <a:rPr lang="en-GB" sz="2000" b="1" dirty="0" smtClean="0">
                          <a:solidFill>
                            <a:prstClr val="black"/>
                          </a:solidFill>
                        </a:rPr>
                        <a:t>identity</a:t>
                      </a:r>
                      <a:endParaRPr lang="en-GB" sz="2000" dirty="0" smtClean="0">
                        <a:solidFill>
                          <a:prstClr val="black"/>
                        </a:solidFill>
                      </a:endParaRP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Encourages contact with </a:t>
                      </a:r>
                      <a:r>
                        <a:rPr lang="en-GB" b="1" i="0" dirty="0" smtClean="0"/>
                        <a:t>self as awareness</a:t>
                      </a:r>
                      <a:r>
                        <a:rPr lang="en-GB" dirty="0" smtClean="0"/>
                        <a:t>,</a:t>
                      </a:r>
                      <a:r>
                        <a:rPr lang="en-GB" baseline="0" dirty="0" smtClean="0"/>
                        <a:t> noticing the process of how our minds create stories about us. Instead of being entangled in the mind’s judgements, we observe whether they are useful for our chosen life directions. </a:t>
                      </a:r>
                      <a:endParaRPr lang="en-GB" dirty="0"/>
                    </a:p>
                  </a:txBody>
                  <a:tcPr/>
                </a:tc>
              </a:tr>
              <a:tr h="1043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prstClr val="black"/>
                          </a:solidFill>
                        </a:rPr>
                        <a:t>Finding </a:t>
                      </a:r>
                      <a:r>
                        <a:rPr lang="en-GB" sz="2000" b="1" dirty="0" smtClean="0">
                          <a:solidFill>
                            <a:prstClr val="black"/>
                          </a:solidFill>
                        </a:rPr>
                        <a:t>meaning</a:t>
                      </a:r>
                      <a:r>
                        <a:rPr lang="en-GB" sz="2000" dirty="0" smtClean="0">
                          <a:solidFill>
                            <a:prstClr val="black"/>
                          </a:solidFill>
                        </a:rPr>
                        <a:t> in life 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Life’s pain can be dignified if it is a part of doing the things that are important to us. </a:t>
                      </a:r>
                      <a:r>
                        <a:rPr lang="en-GB" dirty="0" smtClean="0"/>
                        <a:t>Through </a:t>
                      </a:r>
                      <a:r>
                        <a:rPr lang="en-GB" b="1" dirty="0" smtClean="0"/>
                        <a:t>acting</a:t>
                      </a:r>
                      <a:r>
                        <a:rPr lang="en-GB" b="1" baseline="0" dirty="0" smtClean="0"/>
                        <a:t> on personal values</a:t>
                      </a:r>
                      <a:r>
                        <a:rPr lang="en-GB" baseline="0" dirty="0" smtClean="0"/>
                        <a:t>, contact with meaning is increased. </a:t>
                      </a:r>
                      <a:endParaRPr lang="en-GB" dirty="0"/>
                    </a:p>
                  </a:txBody>
                  <a:tcPr/>
                </a:tc>
              </a:tr>
              <a:tr h="1237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prstClr val="black"/>
                          </a:solidFill>
                        </a:rPr>
                        <a:t>Taking </a:t>
                      </a:r>
                      <a:r>
                        <a:rPr lang="en-GB" sz="2000" b="1" dirty="0" smtClean="0">
                          <a:solidFill>
                            <a:prstClr val="black"/>
                          </a:solidFill>
                        </a:rPr>
                        <a:t>responsibility </a:t>
                      </a:r>
                      <a:r>
                        <a:rPr lang="en-GB" sz="2000" dirty="0" smtClean="0">
                          <a:solidFill>
                            <a:prstClr val="black"/>
                          </a:solidFill>
                        </a:rPr>
                        <a:t>for one’s life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We help</a:t>
                      </a:r>
                      <a:r>
                        <a:rPr lang="en-GB" baseline="0" dirty="0" smtClean="0"/>
                        <a:t> people to be “response-able”: to </a:t>
                      </a:r>
                      <a:r>
                        <a:rPr lang="en-GB" b="1" baseline="0" dirty="0" smtClean="0"/>
                        <a:t>act on their values rather than their fear</a:t>
                      </a:r>
                      <a:r>
                        <a:rPr lang="en-GB" baseline="0" dirty="0" smtClean="0"/>
                        <a:t>, through developing an </a:t>
                      </a:r>
                      <a:r>
                        <a:rPr lang="en-GB" b="1" baseline="0" dirty="0" smtClean="0"/>
                        <a:t>open, compassionate stance </a:t>
                      </a:r>
                      <a:r>
                        <a:rPr lang="en-GB" baseline="0" dirty="0" smtClean="0"/>
                        <a:t>toward their own experiences &amp; themselves. 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2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00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7313"/>
            <a:ext cx="4905375" cy="6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24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39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1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0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accent6"/>
                </a:solidFill>
                <a:ea typeface="+mj-ea"/>
              </a:rPr>
              <a:t>Workshop Plan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latin typeface="Tahoma" charset="0"/>
              </a:rPr>
              <a:t>Part 1 – Introducing ACT for Psychosis</a:t>
            </a:r>
          </a:p>
          <a:p>
            <a:pPr marL="0" indent="0">
              <a:buNone/>
            </a:pPr>
            <a:endParaRPr lang="en-GB" dirty="0">
              <a:latin typeface="Tahoma" charset="0"/>
            </a:endParaRPr>
          </a:p>
          <a:p>
            <a:pPr marL="0" indent="0">
              <a:buNone/>
            </a:pPr>
            <a:r>
              <a:rPr lang="en-GB" dirty="0">
                <a:latin typeface="Tahoma" charset="0"/>
              </a:rPr>
              <a:t>Part 2 </a:t>
            </a:r>
            <a:r>
              <a:rPr lang="en-GB" dirty="0" smtClean="0">
                <a:latin typeface="Tahoma" charset="0"/>
              </a:rPr>
              <a:t>– Assessment, Formulation &amp; 					Engagement</a:t>
            </a:r>
            <a:endParaRPr lang="en-GB" dirty="0">
              <a:latin typeface="Tahoma" charset="0"/>
            </a:endParaRPr>
          </a:p>
          <a:p>
            <a:pPr marL="0" indent="0">
              <a:buNone/>
            </a:pPr>
            <a:endParaRPr lang="en-GB" dirty="0">
              <a:latin typeface="Tahoma" charset="0"/>
            </a:endParaRPr>
          </a:p>
          <a:p>
            <a:pPr marL="0" indent="0">
              <a:buNone/>
            </a:pPr>
            <a:r>
              <a:rPr lang="en-GB" dirty="0">
                <a:latin typeface="Tahoma" charset="0"/>
              </a:rPr>
              <a:t>Part 3 – </a:t>
            </a:r>
            <a:r>
              <a:rPr lang="en-US" dirty="0" err="1">
                <a:latin typeface="Tahoma" charset="0"/>
              </a:rPr>
              <a:t>ACTp</a:t>
            </a:r>
            <a:r>
              <a:rPr lang="en-US" dirty="0">
                <a:latin typeface="Tahoma" charset="0"/>
              </a:rPr>
              <a:t> interventions - General Overview</a:t>
            </a:r>
            <a:endParaRPr lang="en-GB" dirty="0">
              <a:latin typeface="Tahoma" charset="0"/>
            </a:endParaRPr>
          </a:p>
          <a:p>
            <a:pPr marL="0" indent="0">
              <a:buNone/>
            </a:pPr>
            <a:endParaRPr lang="en-GB" dirty="0">
              <a:latin typeface="Tahoma" charset="0"/>
            </a:endParaRPr>
          </a:p>
          <a:p>
            <a:pPr marL="0" indent="0">
              <a:buNone/>
            </a:pPr>
            <a:r>
              <a:rPr lang="en-GB" dirty="0" smtClean="0">
                <a:latin typeface="Tahoma" charset="0"/>
              </a:rPr>
              <a:t>Part 4 - Innovations</a:t>
            </a:r>
            <a:endParaRPr lang="en-GB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chemeClr val="accent1"/>
                </a:solidFill>
              </a:rPr>
              <a:t>Your experience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endParaRPr lang="en-GB">
              <a:latin typeface="Tahoma" charset="0"/>
            </a:endParaRPr>
          </a:p>
          <a:p>
            <a:r>
              <a:rPr lang="en-GB">
                <a:latin typeface="Tahoma" charset="0"/>
              </a:rPr>
              <a:t>What work are you doing with people who have experienced psychosis? </a:t>
            </a:r>
          </a:p>
          <a:p>
            <a:r>
              <a:rPr lang="en-GB">
                <a:latin typeface="Tahoma" charset="0"/>
              </a:rPr>
              <a:t>Using:  </a:t>
            </a:r>
          </a:p>
          <a:p>
            <a:pPr lvl="1"/>
            <a:r>
              <a:rPr lang="en-GB">
                <a:latin typeface="Tahoma" charset="0"/>
              </a:rPr>
              <a:t>mindfulness?</a:t>
            </a:r>
          </a:p>
          <a:p>
            <a:pPr lvl="1"/>
            <a:r>
              <a:rPr lang="en-GB">
                <a:latin typeface="Tahoma" charset="0"/>
              </a:rPr>
              <a:t>A recovery approach? </a:t>
            </a:r>
          </a:p>
          <a:p>
            <a:pPr lvl="1"/>
            <a:r>
              <a:rPr lang="en-GB">
                <a:latin typeface="Tahoma" charset="0"/>
              </a:rPr>
              <a:t>values/ committed action?</a:t>
            </a:r>
          </a:p>
          <a:p>
            <a:r>
              <a:rPr lang="en-GB">
                <a:latin typeface="Tahoma" charset="0"/>
              </a:rPr>
              <a:t>Difficulties encountered?</a:t>
            </a:r>
          </a:p>
        </p:txBody>
      </p:sp>
    </p:spTree>
    <p:extLst>
      <p:ext uri="{BB962C8B-B14F-4D97-AF65-F5344CB8AC3E}">
        <p14:creationId xmlns:p14="http://schemas.microsoft.com/office/powerpoint/2010/main" val="24397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Grp="1" noChangeAspect="1"/>
          </p:cNvGraphicFramePr>
          <p:nvPr>
            <p:ph/>
          </p:nvPr>
        </p:nvGraphicFramePr>
        <p:xfrm>
          <a:off x="971550" y="200025"/>
          <a:ext cx="7072313" cy="601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CorelDRAW" r:id="rId4" imgW="7137360" imgH="6068880" progId="">
                  <p:embed/>
                </p:oleObj>
              </mc:Choice>
              <mc:Fallback>
                <p:oleObj name="CorelDRAW" r:id="rId4" imgW="7137360" imgH="606888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00025"/>
                        <a:ext cx="7072313" cy="601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492500" y="2205038"/>
            <a:ext cx="1973263" cy="1843087"/>
            <a:chOff x="2223" y="1576"/>
            <a:chExt cx="1091" cy="1056"/>
          </a:xfrm>
        </p:grpSpPr>
        <p:sp>
          <p:nvSpPr>
            <p:cNvPr id="3086" name="Oval 3"/>
            <p:cNvSpPr>
              <a:spLocks noChangeArrowheads="1"/>
            </p:cNvSpPr>
            <p:nvPr/>
          </p:nvSpPr>
          <p:spPr bwMode="auto">
            <a:xfrm>
              <a:off x="2223" y="1576"/>
              <a:ext cx="1056" cy="1056"/>
            </a:xfrm>
            <a:prstGeom prst="ellipse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FFFFFF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3087" name="Text Box 4"/>
            <p:cNvSpPr txBox="1">
              <a:spLocks noChangeArrowheads="1"/>
            </p:cNvSpPr>
            <p:nvPr/>
          </p:nvSpPr>
          <p:spPr bwMode="auto">
            <a:xfrm>
              <a:off x="2258" y="1902"/>
              <a:ext cx="1056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>
                  <a:solidFill>
                    <a:srgbClr val="FFFFFF"/>
                  </a:solidFill>
                  <a:latin typeface="Tahoma" pitchFamily="34" charset="0"/>
                  <a:cs typeface="Arial" charset="0"/>
                </a:rPr>
                <a:t>Psychological Flexibility</a:t>
              </a:r>
            </a:p>
          </p:txBody>
        </p:sp>
      </p:grp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3924300" y="669925"/>
            <a:ext cx="1584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Be here now</a:t>
            </a:r>
          </a:p>
        </p:txBody>
      </p:sp>
      <p:sp>
        <p:nvSpPr>
          <p:cNvPr id="3078" name="TextBox 8"/>
          <p:cNvSpPr txBox="1">
            <a:spLocks noChangeArrowheads="1"/>
          </p:cNvSpPr>
          <p:nvPr/>
        </p:nvSpPr>
        <p:spPr bwMode="auto">
          <a:xfrm>
            <a:off x="1258888" y="2060575"/>
            <a:ext cx="1584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Open up</a:t>
            </a:r>
          </a:p>
        </p:txBody>
      </p:sp>
      <p:sp>
        <p:nvSpPr>
          <p:cNvPr id="3079" name="TextBox 9"/>
          <p:cNvSpPr txBox="1">
            <a:spLocks noChangeArrowheads="1"/>
          </p:cNvSpPr>
          <p:nvPr/>
        </p:nvSpPr>
        <p:spPr bwMode="auto">
          <a:xfrm>
            <a:off x="6588125" y="1989138"/>
            <a:ext cx="21605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Know what matters</a:t>
            </a:r>
          </a:p>
        </p:txBody>
      </p:sp>
      <p:sp>
        <p:nvSpPr>
          <p:cNvPr id="3080" name="TextBox 10"/>
          <p:cNvSpPr txBox="1">
            <a:spLocks noChangeArrowheads="1"/>
          </p:cNvSpPr>
          <p:nvPr/>
        </p:nvSpPr>
        <p:spPr bwMode="auto">
          <a:xfrm>
            <a:off x="6588125" y="5084763"/>
            <a:ext cx="1584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Do what works</a:t>
            </a:r>
          </a:p>
        </p:txBody>
      </p:sp>
      <p:sp>
        <p:nvSpPr>
          <p:cNvPr id="3081" name="TextBox 11"/>
          <p:cNvSpPr txBox="1">
            <a:spLocks noChangeArrowheads="1"/>
          </p:cNvSpPr>
          <p:nvPr/>
        </p:nvSpPr>
        <p:spPr bwMode="auto">
          <a:xfrm>
            <a:off x="1116013" y="4724400"/>
            <a:ext cx="18716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Watch your thinking</a:t>
            </a:r>
          </a:p>
        </p:txBody>
      </p:sp>
      <p:sp>
        <p:nvSpPr>
          <p:cNvPr id="3082" name="TextBox 12"/>
          <p:cNvSpPr txBox="1">
            <a:spLocks noChangeArrowheads="1"/>
          </p:cNvSpPr>
          <p:nvPr/>
        </p:nvSpPr>
        <p:spPr bwMode="auto">
          <a:xfrm>
            <a:off x="3779838" y="6381750"/>
            <a:ext cx="1584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i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Pure awareness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116013" y="1008063"/>
            <a:ext cx="1657350" cy="4824412"/>
          </a:xfrm>
          <a:prstGeom prst="roundRect">
            <a:avLst/>
          </a:prstGeom>
          <a:solidFill>
            <a:srgbClr val="00B0F0">
              <a:alpha val="8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>
                <a:solidFill>
                  <a:srgbClr val="333399">
                    <a:lumMod val="75000"/>
                  </a:srgbClr>
                </a:solidFill>
                <a:latin typeface="Tahoma"/>
                <a:cs typeface="Arial" charset="0"/>
              </a:rPr>
              <a:t>Open</a:t>
            </a:r>
            <a:endParaRPr lang="en-GB" b="1" kern="0" dirty="0">
              <a:solidFill>
                <a:srgbClr val="333399">
                  <a:lumMod val="75000"/>
                </a:srgbClr>
              </a:solidFill>
              <a:latin typeface="Tahoma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05213" y="1008063"/>
            <a:ext cx="1684337" cy="4824412"/>
          </a:xfrm>
          <a:prstGeom prst="roundRect">
            <a:avLst/>
          </a:prstGeom>
          <a:solidFill>
            <a:srgbClr val="92D050">
              <a:alpha val="8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>
                <a:solidFill>
                  <a:srgbClr val="333399">
                    <a:lumMod val="75000"/>
                  </a:srgbClr>
                </a:solidFill>
                <a:latin typeface="Tahoma"/>
                <a:cs typeface="Arial" charset="0"/>
              </a:rPr>
              <a:t>Aware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56325" y="1008063"/>
            <a:ext cx="1679575" cy="4824412"/>
          </a:xfrm>
          <a:prstGeom prst="roundRect">
            <a:avLst/>
          </a:prstGeom>
          <a:solidFill>
            <a:srgbClr val="E195D8">
              <a:alpha val="8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kern="0" dirty="0">
                <a:solidFill>
                  <a:srgbClr val="333399">
                    <a:lumMod val="75000"/>
                  </a:srgbClr>
                </a:solidFill>
                <a:latin typeface="Tahoma"/>
                <a:cs typeface="Arial" charset="0"/>
              </a:rPr>
              <a:t>Active</a:t>
            </a:r>
            <a:endParaRPr lang="en-GB" sz="1600" b="1" kern="0" dirty="0">
              <a:solidFill>
                <a:srgbClr val="333399">
                  <a:lumMod val="75000"/>
                </a:srgbClr>
              </a:solidFill>
              <a:latin typeface="Tahom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6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2124075" y="1171575"/>
            <a:ext cx="4321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3200" b="1">
                <a:solidFill>
                  <a:srgbClr val="00CCFF"/>
                </a:solidFill>
                <a:latin typeface="Tahoma" charset="0"/>
              </a:rPr>
              <a:t>MINDFULNESS</a:t>
            </a:r>
          </a:p>
        </p:txBody>
      </p:sp>
      <p:sp>
        <p:nvSpPr>
          <p:cNvPr id="28675" name="TextBox 5"/>
          <p:cNvSpPr txBox="1">
            <a:spLocks noChangeArrowheads="1"/>
          </p:cNvSpPr>
          <p:nvPr/>
        </p:nvSpPr>
        <p:spPr bwMode="auto">
          <a:xfrm>
            <a:off x="2124075" y="4221163"/>
            <a:ext cx="4608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800" b="1">
                <a:solidFill>
                  <a:srgbClr val="00CCFF"/>
                </a:solidFill>
                <a:latin typeface="Tahoma" charset="0"/>
              </a:rPr>
              <a:t>VALUES-BASED ACTION 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2268538" y="1876425"/>
            <a:ext cx="53276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bg1"/>
                </a:solidFill>
                <a:latin typeface="Tahoma" charset="0"/>
              </a:rPr>
              <a:t>Present moment awareness training</a:t>
            </a:r>
          </a:p>
          <a:p>
            <a:pPr eaLnBrk="1" hangingPunct="1"/>
            <a:endParaRPr lang="en-GB" sz="2000">
              <a:solidFill>
                <a:schemeClr val="bg1"/>
              </a:solidFill>
              <a:latin typeface="Tahoma" charset="0"/>
            </a:endParaRPr>
          </a:p>
          <a:p>
            <a:pPr eaLnBrk="1" hangingPunct="1"/>
            <a:r>
              <a:rPr lang="en-GB" sz="2000">
                <a:solidFill>
                  <a:schemeClr val="bg1"/>
                </a:solidFill>
                <a:latin typeface="Tahoma" charset="0"/>
              </a:rPr>
              <a:t>Untangling from difficult thought and emotion </a:t>
            </a:r>
          </a:p>
          <a:p>
            <a:pPr eaLnBrk="1" hangingPunct="1"/>
            <a:endParaRPr lang="en-GB" sz="2000">
              <a:solidFill>
                <a:schemeClr val="bg1"/>
              </a:solidFill>
              <a:latin typeface="Tahoma" charset="0"/>
            </a:endParaRPr>
          </a:p>
          <a:p>
            <a:pPr eaLnBrk="1" hangingPunct="1"/>
            <a:r>
              <a:rPr lang="en-GB" sz="2000">
                <a:solidFill>
                  <a:schemeClr val="bg1"/>
                </a:solidFill>
                <a:latin typeface="Tahoma" charset="0"/>
              </a:rPr>
              <a:t>Finding your resilient sense of self</a:t>
            </a:r>
          </a:p>
          <a:p>
            <a:pPr eaLnBrk="1" hangingPunct="1"/>
            <a:r>
              <a:rPr lang="en-GB">
                <a:latin typeface="Tahoma" charset="0"/>
              </a:rPr>
              <a:t> </a:t>
            </a: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1979613" y="2252663"/>
            <a:ext cx="5184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latin typeface="Tahoma" charset="0"/>
            </a:endParaRPr>
          </a:p>
        </p:txBody>
      </p: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2268538" y="4797425"/>
            <a:ext cx="5038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>
                <a:solidFill>
                  <a:schemeClr val="bg1"/>
                </a:solidFill>
                <a:latin typeface="Tahoma" charset="0"/>
              </a:rPr>
              <a:t>Clarifying your most valued life directions</a:t>
            </a:r>
          </a:p>
          <a:p>
            <a:pPr eaLnBrk="1" hangingPunct="1"/>
            <a:endParaRPr lang="en-GB" sz="2000">
              <a:solidFill>
                <a:schemeClr val="bg1"/>
              </a:solidFill>
              <a:latin typeface="Tahoma" charset="0"/>
            </a:endParaRPr>
          </a:p>
          <a:p>
            <a:pPr eaLnBrk="1" hangingPunct="1"/>
            <a:r>
              <a:rPr lang="en-GB" sz="2000">
                <a:solidFill>
                  <a:schemeClr val="bg1"/>
                </a:solidFill>
                <a:latin typeface="Tahoma" charset="0"/>
              </a:rPr>
              <a:t>Using values as a guide to goals and daily behaviour </a:t>
            </a:r>
            <a:r>
              <a:rPr lang="en-GB">
                <a:solidFill>
                  <a:schemeClr val="bg1"/>
                </a:solidFill>
                <a:latin typeface="Tahoma" charset="0"/>
              </a:rPr>
              <a:t> </a:t>
            </a:r>
          </a:p>
        </p:txBody>
      </p:sp>
      <p:sp>
        <p:nvSpPr>
          <p:cNvPr id="12" name="Curved Left Arrow 11"/>
          <p:cNvSpPr/>
          <p:nvPr/>
        </p:nvSpPr>
        <p:spPr>
          <a:xfrm>
            <a:off x="7019925" y="1171575"/>
            <a:ext cx="1511300" cy="3697288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>
            <a:spLocks noChangeArrowheads="1"/>
          </p:cNvSpPr>
          <p:nvPr/>
        </p:nvSpPr>
        <p:spPr bwMode="auto">
          <a:xfrm rot="10800000">
            <a:off x="250825" y="1052513"/>
            <a:ext cx="1485900" cy="3625850"/>
          </a:xfrm>
          <a:prstGeom prst="curvedLeftArrow">
            <a:avLst>
              <a:gd name="adj1" fmla="val 24992"/>
              <a:gd name="adj2" fmla="val 50002"/>
              <a:gd name="adj3" fmla="val 24944"/>
            </a:avLst>
          </a:prstGeom>
          <a:solidFill>
            <a:srgbClr val="FFC000"/>
          </a:solidFill>
          <a:ln w="25400" algn="ctr">
            <a:solidFill>
              <a:srgbClr val="00A77A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GB">
              <a:latin typeface="+mn-lt"/>
              <a:ea typeface="+mn-ea"/>
            </a:endParaRPr>
          </a:p>
        </p:txBody>
      </p:sp>
      <p:sp>
        <p:nvSpPr>
          <p:cNvPr id="21513" name="TextBox 1"/>
          <p:cNvSpPr txBox="1">
            <a:spLocks noChangeArrowheads="1"/>
          </p:cNvSpPr>
          <p:nvPr/>
        </p:nvSpPr>
        <p:spPr bwMode="auto">
          <a:xfrm>
            <a:off x="6445250" y="6308725"/>
            <a:ext cx="293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man Old Style" charset="0"/>
                <a:ea typeface="ＭＳ Ｐゴシック" charset="0"/>
              </a:defRPr>
            </a:lvl9pPr>
          </a:lstStyle>
          <a:p>
            <a:pPr eaLnBrk="1" hangingPunct="1"/>
            <a:r>
              <a:rPr lang="en-GB" i="1">
                <a:solidFill>
                  <a:schemeClr val="bg1"/>
                </a:solidFill>
              </a:rPr>
              <a:t>From: Flaxman, 2011</a:t>
            </a:r>
          </a:p>
        </p:txBody>
      </p:sp>
    </p:spTree>
    <p:extLst>
      <p:ext uri="{BB962C8B-B14F-4D97-AF65-F5344CB8AC3E}">
        <p14:creationId xmlns:p14="http://schemas.microsoft.com/office/powerpoint/2010/main" val="88428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  <p:bldP spid="28678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8553450" cy="5002212"/>
          </a:xfrm>
        </p:spPr>
        <p:txBody>
          <a:bodyPr>
            <a:normAutofit/>
          </a:bodyPr>
          <a:lstStyle/>
          <a:p>
            <a:pPr defTabSz="827088" eaLnBrk="1" hangingPunct="1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Pct val="80000"/>
            </a:pPr>
            <a:endParaRPr lang="en-GB" sz="2800" dirty="0" smtClean="0"/>
          </a:p>
          <a:p>
            <a:pPr defTabSz="827088" eaLnBrk="1" hangingPunct="1"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Pct val="80000"/>
              <a:buNone/>
            </a:pPr>
            <a:endParaRPr lang="en-GB" sz="7200" dirty="0" smtClean="0"/>
          </a:p>
        </p:txBody>
      </p:sp>
      <p:pic>
        <p:nvPicPr>
          <p:cNvPr id="6" name="Picture 5" descr="Screenshot_26_06_2013_22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72"/>
            <a:ext cx="9143999" cy="688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6200"/>
            <a:ext cx="8785225" cy="1066800"/>
          </a:xfrm>
        </p:spPr>
        <p:txBody>
          <a:bodyPr>
            <a:normAutofit/>
          </a:bodyPr>
          <a:lstStyle/>
          <a:p>
            <a:pPr defTabSz="827088" eaLnBrk="1" hangingPunct="1">
              <a:defRPr/>
            </a:pPr>
            <a:r>
              <a:rPr lang="en-GB" sz="4100" b="1" dirty="0" smtClean="0">
                <a:solidFill>
                  <a:schemeClr val="accent4">
                    <a:lumMod val="75000"/>
                  </a:schemeClr>
                </a:solidFill>
              </a:rPr>
              <a:t>A Psychological View of Psychosis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60363" y="1219200"/>
            <a:ext cx="8553450" cy="5562600"/>
          </a:xfrm>
        </p:spPr>
        <p:txBody>
          <a:bodyPr/>
          <a:lstStyle/>
          <a:p>
            <a:pPr defTabSz="827088" eaLnBrk="1" hangingPunct="1">
              <a:spcAft>
                <a:spcPct val="20000"/>
              </a:spcAft>
              <a:buClr>
                <a:schemeClr val="tx1"/>
              </a:buClr>
              <a:buSzPct val="80000"/>
            </a:pPr>
            <a:r>
              <a:rPr lang="en-GB" sz="3000" dirty="0" smtClean="0"/>
              <a:t>Dimensional rather than categorical: Normalising </a:t>
            </a:r>
          </a:p>
          <a:p>
            <a:pPr defTabSz="827088" eaLnBrk="1" hangingPunct="1">
              <a:spcAft>
                <a:spcPct val="20000"/>
              </a:spcAft>
              <a:buClr>
                <a:schemeClr val="tx1"/>
              </a:buClr>
              <a:buSzPct val="80000"/>
            </a:pPr>
            <a:r>
              <a:rPr lang="en-GB" sz="3000" dirty="0" smtClean="0"/>
              <a:t>Work with symptoms rather than diagnoses</a:t>
            </a:r>
          </a:p>
          <a:p>
            <a:pPr defTabSz="827088" eaLnBrk="1" hangingPunct="1">
              <a:spcAft>
                <a:spcPct val="20000"/>
              </a:spcAft>
              <a:buClr>
                <a:schemeClr val="tx1"/>
              </a:buClr>
              <a:buSzPct val="80000"/>
            </a:pPr>
            <a:r>
              <a:rPr lang="en-GB" sz="3000" dirty="0" smtClean="0"/>
              <a:t>Diagnoses lack scientific/ pragmatic validity – “schizophrenia” is less useful than understanding behaviour in context</a:t>
            </a:r>
          </a:p>
          <a:p>
            <a:pPr defTabSz="827088" eaLnBrk="1" hangingPunct="1">
              <a:spcAft>
                <a:spcPct val="20000"/>
              </a:spcAft>
              <a:buClr>
                <a:schemeClr val="tx1"/>
              </a:buClr>
              <a:buSzPct val="80000"/>
            </a:pPr>
            <a:r>
              <a:rPr lang="en-GB" sz="3000" dirty="0" smtClean="0"/>
              <a:t>Biological vulnerabilities undoubtedly contribute, however symptoms/behaviour are heavily influenced by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22257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99906"/>
            <a:ext cx="7772400" cy="1470025"/>
          </a:xfrm>
        </p:spPr>
        <p:txBody>
          <a:bodyPr>
            <a:noAutofit/>
          </a:bodyPr>
          <a:lstStyle/>
          <a:p>
            <a:pPr lvl="0" defTabSz="827088" eaLnBrk="1" hangingPunct="1">
              <a:lnSpc>
                <a:spcPct val="200000"/>
              </a:lnSpc>
              <a:spcAft>
                <a:spcPct val="20000"/>
              </a:spcAft>
              <a:buClr>
                <a:schemeClr val="tx1"/>
              </a:buClr>
              <a:buSzPct val="80000"/>
            </a:pPr>
            <a:r>
              <a:rPr lang="en-GB" sz="4000" dirty="0" smtClean="0"/>
              <a:t>We work with </a:t>
            </a:r>
            <a:r>
              <a:rPr lang="en-GB" sz="4000" dirty="0" smtClean="0">
                <a:solidFill>
                  <a:srgbClr val="0000FF"/>
                </a:solidFill>
              </a:rPr>
              <a:t>whole human beings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whose</a:t>
            </a:r>
            <a:r>
              <a:rPr lang="en-GB" sz="4000" dirty="0" smtClean="0">
                <a:solidFill>
                  <a:schemeClr val="accent4">
                    <a:lumMod val="75000"/>
                  </a:schemeClr>
                </a:solidFill>
              </a:rPr>
              <a:t> behaviour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is influenced by </a:t>
            </a:r>
            <a:r>
              <a:rPr lang="en-GB" sz="4000" dirty="0" smtClean="0">
                <a:solidFill>
                  <a:srgbClr val="FF0000"/>
                </a:solidFill>
              </a:rPr>
              <a:t>context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92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202</TotalTime>
  <Words>977</Words>
  <Application>Microsoft Office PowerPoint</Application>
  <PresentationFormat>On-screen Show (4:3)</PresentationFormat>
  <Paragraphs>144</Paragraphs>
  <Slides>26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CorelDRAW</vt:lpstr>
      <vt:lpstr>ACT for Psychosis Workshop</vt:lpstr>
      <vt:lpstr>Our Educational Objectives</vt:lpstr>
      <vt:lpstr>Workshop Plan</vt:lpstr>
      <vt:lpstr>Your experience</vt:lpstr>
      <vt:lpstr>PowerPoint Presentation</vt:lpstr>
      <vt:lpstr>PowerPoint Presentation</vt:lpstr>
      <vt:lpstr>PowerPoint Presentation</vt:lpstr>
      <vt:lpstr>A Psychological View of Psychosis</vt:lpstr>
      <vt:lpstr>We work with whole human beings  whose behaviour  is influenced by context</vt:lpstr>
      <vt:lpstr>Continuum Model of Psychosis</vt:lpstr>
      <vt:lpstr>Exercise:    Hearing comments  while noticing your values</vt:lpstr>
      <vt:lpstr>Part of the rationale: what people do with unusual experiences</vt:lpstr>
      <vt:lpstr>Why ACT for Psychosis?</vt:lpstr>
      <vt:lpstr>Experiential avoidance, fusion   and psychosis </vt:lpstr>
      <vt:lpstr>Experiential avoidance &amp; fusion 2 </vt:lpstr>
      <vt:lpstr>PowerPoint Presentation</vt:lpstr>
      <vt:lpstr>Impact rather than presence</vt:lpstr>
      <vt:lpstr>PowerPoint Presentation</vt:lpstr>
      <vt:lpstr>ACT, mindfulness and psychosis</vt:lpstr>
      <vt:lpstr>The ACT Stance</vt:lpstr>
      <vt:lpstr>ACT &amp; Recovery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for Psychosis Workshop</dc:title>
  <dc:creator>Eric Morris</dc:creator>
  <cp:lastModifiedBy>ACBS3</cp:lastModifiedBy>
  <cp:revision>28</cp:revision>
  <dcterms:created xsi:type="dcterms:W3CDTF">2013-06-26T19:23:42Z</dcterms:created>
  <dcterms:modified xsi:type="dcterms:W3CDTF">2013-08-06T16:30:57Z</dcterms:modified>
</cp:coreProperties>
</file>